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25203150"/>
  <p:notesSz cx="31943675" cy="39142988"/>
  <p:embeddedFontLst>
    <p:embeddedFont>
      <p:font typeface="Arabic Typesetting" panose="03020402040406030203" pitchFamily="66" charset="-78"/>
      <p:regular r:id="rId4"/>
    </p:embeddedFont>
    <p:embeddedFont>
      <p:font typeface="B Nazanin" panose="00000400000000000000" pitchFamily="2" charset="-78"/>
      <p:regular r:id="rId5"/>
      <p:bold r:id="rId6"/>
    </p:embeddedFont>
    <p:embeddedFont>
      <p:font typeface="B Zar" panose="00000400000000000000" pitchFamily="2" charset="-78"/>
      <p:regular r:id="rId7"/>
      <p:bold r:id="rId8"/>
    </p:embeddedFont>
    <p:embeddedFont>
      <p:font typeface="IREntezar" panose="02000503000000020002" pitchFamily="2" charset="-78"/>
      <p:regular r:id="rId9"/>
    </p:embeddedFont>
  </p:embeddedFontLst>
  <p:defaultTextStyle>
    <a:defPPr>
      <a:defRPr lang="fa-IR"/>
    </a:defPPr>
    <a:lvl1pPr marL="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2327">
          <p15:clr>
            <a:srgbClr val="A4A3A4"/>
          </p15:clr>
        </p15:guide>
        <p15:guide id="2" pos="100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26" d="100"/>
          <a:sy n="26" d="100"/>
        </p:scale>
        <p:origin x="939" y="117"/>
      </p:cViewPr>
      <p:guideLst>
        <p:guide orient="horz" pos="793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3" d="100"/>
          <a:sy n="13" d="100"/>
        </p:scale>
        <p:origin x="-1974" y="-198"/>
      </p:cViewPr>
      <p:guideLst>
        <p:guide orient="horz" pos="12327"/>
        <p:guide pos="100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8100675" y="2"/>
            <a:ext cx="13843000" cy="1957388"/>
          </a:xfrm>
          <a:prstGeom prst="rect">
            <a:avLst/>
          </a:prstGeom>
        </p:spPr>
        <p:txBody>
          <a:bodyPr vert="horz" lIns="91424" tIns="45714" rIns="91424" bIns="45714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939" y="2"/>
            <a:ext cx="13841412" cy="1957388"/>
          </a:xfrm>
          <a:prstGeom prst="rect">
            <a:avLst/>
          </a:prstGeom>
        </p:spPr>
        <p:txBody>
          <a:bodyPr vert="horz" lIns="91424" tIns="45714" rIns="91424" bIns="45714" rtlCol="1"/>
          <a:lstStyle>
            <a:lvl1pPr algn="l">
              <a:defRPr sz="1200"/>
            </a:lvl1pPr>
          </a:lstStyle>
          <a:p>
            <a:fld id="{1DE03D0D-FCB0-48EB-ACE5-531705CC15DE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2932113"/>
            <a:ext cx="18875375" cy="14681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4" rIns="91424" bIns="45714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194055" y="18592802"/>
            <a:ext cx="25555574" cy="17614900"/>
          </a:xfrm>
          <a:prstGeom prst="rect">
            <a:avLst/>
          </a:prstGeom>
        </p:spPr>
        <p:txBody>
          <a:bodyPr vert="horz" lIns="91424" tIns="45714" rIns="91424" bIns="45714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8100675" y="37179253"/>
            <a:ext cx="13843000" cy="1957388"/>
          </a:xfrm>
          <a:prstGeom prst="rect">
            <a:avLst/>
          </a:prstGeom>
        </p:spPr>
        <p:txBody>
          <a:bodyPr vert="horz" lIns="91424" tIns="45714" rIns="91424" bIns="45714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939" y="37179253"/>
            <a:ext cx="13841412" cy="1957388"/>
          </a:xfrm>
          <a:prstGeom prst="rect">
            <a:avLst/>
          </a:prstGeom>
        </p:spPr>
        <p:txBody>
          <a:bodyPr vert="horz" lIns="91424" tIns="45714" rIns="91424" bIns="45714" rtlCol="1" anchor="b"/>
          <a:lstStyle>
            <a:lvl1pPr algn="l">
              <a:defRPr sz="1200"/>
            </a:lvl1pPr>
          </a:lstStyle>
          <a:p>
            <a:fld id="{728F7D96-F21D-4939-ABF9-FEE07A68BD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4785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34150" y="2932113"/>
            <a:ext cx="18875375" cy="14681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F7D96-F21D-4939-ABF9-FEE07A68BDBA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233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7829313"/>
            <a:ext cx="27543443" cy="54023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8" y="14281785"/>
            <a:ext cx="22682835" cy="64408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2194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1831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254784" y="5828231"/>
            <a:ext cx="25833229" cy="1241896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3847" y="5828231"/>
            <a:ext cx="76970870" cy="1241896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794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4171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7" y="16195360"/>
            <a:ext cx="27543443" cy="5005625"/>
          </a:xfrm>
        </p:spPr>
        <p:txBody>
          <a:bodyPr anchor="t"/>
          <a:lstStyle>
            <a:lvl1pPr algn="r">
              <a:defRPr sz="18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7" y="10682172"/>
            <a:ext cx="27543443" cy="551318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87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3846" y="33960081"/>
            <a:ext cx="51402048" cy="96057838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85962" y="33960081"/>
            <a:ext cx="51402051" cy="96057838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2092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009295"/>
            <a:ext cx="29163645" cy="42005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5641539"/>
            <a:ext cx="14317416" cy="23511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7992665"/>
            <a:ext cx="14317416" cy="1452098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5641539"/>
            <a:ext cx="14323040" cy="23511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7992665"/>
            <a:ext cx="14323040" cy="1452098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345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5326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443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6" y="1003459"/>
            <a:ext cx="10660709" cy="4270534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1003461"/>
            <a:ext cx="18114764" cy="21510190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6" y="5273995"/>
            <a:ext cx="10660709" cy="1723965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2572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17642205"/>
            <a:ext cx="19442430" cy="2082762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2251948"/>
            <a:ext cx="19442430" cy="1512189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19724967"/>
            <a:ext cx="19442430" cy="2957868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67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3" y="1009295"/>
            <a:ext cx="29163645" cy="4200525"/>
          </a:xfrm>
          <a:prstGeom prst="rect">
            <a:avLst/>
          </a:prstGeom>
        </p:spPr>
        <p:txBody>
          <a:bodyPr vert="horz" lIns="411480" tIns="205740" rIns="411480" bIns="20574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5880737"/>
            <a:ext cx="29163645" cy="16632914"/>
          </a:xfrm>
          <a:prstGeom prst="rect">
            <a:avLst/>
          </a:prstGeom>
        </p:spPr>
        <p:txBody>
          <a:bodyPr vert="horz" lIns="411480" tIns="205740" rIns="411480" bIns="20574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2905" y="23359588"/>
            <a:ext cx="7560945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A508E-81E9-4165-B02E-AF647A63F699}" type="datetimeFigureOut">
              <a:rPr lang="fa-IR" smtClean="0"/>
              <a:t>22/06/1447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4" y="23359588"/>
            <a:ext cx="10261283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0205" y="23359588"/>
            <a:ext cx="7560945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7172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1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r" defTabSz="4114800" rtl="1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r" defTabSz="4114800" rtl="1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r" defTabSz="4114800" rtl="1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r" defTabSz="4114800" rtl="1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1305" y="669414"/>
            <a:ext cx="21094718" cy="3154710"/>
          </a:xfrm>
        </p:spPr>
        <p:txBody>
          <a:bodyPr wrap="square">
            <a:spAutoFit/>
          </a:bodyPr>
          <a:lstStyle/>
          <a:p>
            <a:pPr algn="r"/>
            <a:r>
              <a:rPr lang="fa-IR" sz="4400" b="1" dirty="0">
                <a:cs typeface="B Nazanin" pitchFamily="2" charset="-78"/>
              </a:rPr>
              <a:t>عنوان مقاله (</a:t>
            </a:r>
            <a:r>
              <a:rPr lang="fa-IR" sz="4400" b="1" dirty="0" err="1">
                <a:cs typeface="B Nazanin" pitchFamily="2" charset="-78"/>
              </a:rPr>
              <a:t>فونت</a:t>
            </a:r>
            <a:r>
              <a:rPr lang="fa-IR" sz="4400" b="1" dirty="0">
                <a:cs typeface="B Nazanin" pitchFamily="2" charset="-78"/>
              </a:rPr>
              <a:t>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fa-IR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4400" b="1" dirty="0">
                <a:cs typeface="B Nazanin" pitchFamily="2" charset="-78"/>
              </a:rPr>
              <a:t>44 ضخیم)</a:t>
            </a:r>
            <a:br>
              <a:rPr lang="fa-IR" sz="4400" b="1" dirty="0">
                <a:cs typeface="B Zar" pitchFamily="2" charset="-78"/>
              </a:rPr>
            </a:br>
            <a:br>
              <a:rPr lang="fa-IR" sz="2400" b="1" dirty="0">
                <a:cs typeface="B Nazanin" pitchFamily="2" charset="-78"/>
              </a:rPr>
            </a:br>
            <a:r>
              <a:rPr lang="fa-IR" sz="3200" dirty="0">
                <a:cs typeface="B Nazanin" pitchFamily="2" charset="-78"/>
              </a:rPr>
              <a:t>نام و نام خانوادگی نویسنده اول؛ سمت؛ ایمیل (</a:t>
            </a:r>
            <a:r>
              <a:rPr lang="fa-IR" sz="3200" dirty="0" err="1">
                <a:cs typeface="B Nazanin" pitchFamily="2" charset="-78"/>
              </a:rPr>
              <a:t>فونت</a:t>
            </a:r>
            <a:r>
              <a:rPr lang="fa-IR" sz="3200" dirty="0">
                <a:cs typeface="B Nazanin" pitchFamily="2" charset="-78"/>
              </a:rPr>
              <a:t>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32</a:t>
            </a:r>
            <a:r>
              <a:rPr lang="fa-IR" sz="3200" dirty="0">
                <a:cs typeface="B Nazanin" pitchFamily="2" charset="-78"/>
              </a:rPr>
              <a:t> /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Times New Roman </a:t>
            </a:r>
            <a:r>
              <a:rPr lang="fa-IR" sz="3200" dirty="0">
                <a:cs typeface="B Nazanin" pitchFamily="2" charset="-78"/>
              </a:rPr>
              <a:t>نازک)</a:t>
            </a:r>
            <a:br>
              <a:rPr lang="fa-IR" sz="3200" dirty="0">
                <a:cs typeface="B Nazanin" pitchFamily="2" charset="-78"/>
              </a:rPr>
            </a:br>
            <a:r>
              <a:rPr lang="fa-IR" sz="3200" dirty="0">
                <a:cs typeface="B Nazanin" pitchFamily="2" charset="-78"/>
              </a:rPr>
              <a:t>نام و نام خانوادگی نویسنده دوم؛ سمت؛ ایمیل</a:t>
            </a:r>
            <a:br>
              <a:rPr lang="fa-IR" sz="3200" dirty="0">
                <a:cs typeface="B Nazanin" pitchFamily="2" charset="-78"/>
              </a:rPr>
            </a:br>
            <a:br>
              <a:rPr lang="fa-IR" sz="1800" b="1" dirty="0">
                <a:cs typeface="B Nazanin" pitchFamily="2" charset="-78"/>
              </a:rPr>
            </a:br>
            <a:endParaRPr lang="fa-IR" sz="2800" b="1" dirty="0">
              <a:cs typeface="B Nazanin" pitchFamily="2" charset="-7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19320" y="-669414"/>
            <a:ext cx="184731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8" name="TextBox 7"/>
          <p:cNvSpPr txBox="1"/>
          <p:nvPr/>
        </p:nvSpPr>
        <p:spPr>
          <a:xfrm>
            <a:off x="1802025" y="3600575"/>
            <a:ext cx="28800000" cy="19525061"/>
          </a:xfrm>
          <a:prstGeom prst="rect">
            <a:avLst/>
          </a:prstGeom>
          <a:noFill/>
        </p:spPr>
        <p:txBody>
          <a:bodyPr wrap="none" numCol="2" spcCol="1080000" rtlCol="1">
            <a:noAutofit/>
          </a:bodyPr>
          <a:lstStyle/>
          <a:p>
            <a:pPr algn="just"/>
            <a:r>
              <a:rPr lang="fa-IR" sz="3000" dirty="0" err="1">
                <a:cs typeface="B Nazanin" pitchFamily="2" charset="-78"/>
              </a:rPr>
              <a:t>همكار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گرامي</a:t>
            </a:r>
            <a:r>
              <a:rPr lang="fa-IR" sz="3000" dirty="0">
                <a:cs typeface="B Nazanin" pitchFamily="2" charset="-78"/>
              </a:rPr>
              <a:t> </a:t>
            </a:r>
          </a:p>
          <a:p>
            <a:pPr algn="just"/>
            <a:r>
              <a:rPr lang="fa-IR" sz="3000" dirty="0">
                <a:cs typeface="B Nazanin" pitchFamily="2" charset="-78"/>
              </a:rPr>
              <a:t>همان طور </a:t>
            </a:r>
            <a:r>
              <a:rPr lang="fa-IR" sz="3000" dirty="0" err="1">
                <a:cs typeface="B Nazanin" pitchFamily="2" charset="-78"/>
              </a:rPr>
              <a:t>كه</a:t>
            </a:r>
            <a:r>
              <a:rPr lang="fa-IR" sz="3000" dirty="0">
                <a:cs typeface="B Nazanin" pitchFamily="2" charset="-78"/>
              </a:rPr>
              <a:t> استحضار </a:t>
            </a:r>
            <a:r>
              <a:rPr lang="fa-IR" sz="3000" dirty="0" err="1">
                <a:cs typeface="B Nazanin" pitchFamily="2" charset="-78"/>
              </a:rPr>
              <a:t>داريد</a:t>
            </a:r>
            <a:r>
              <a:rPr lang="fa-IR" sz="3000" dirty="0">
                <a:cs typeface="B Nazanin" pitchFamily="2" charset="-78"/>
              </a:rPr>
              <a:t> با توجه به حجم </a:t>
            </a:r>
            <a:r>
              <a:rPr lang="fa-IR" sz="3000" dirty="0" err="1">
                <a:cs typeface="B Nazanin" pitchFamily="2" charset="-78"/>
              </a:rPr>
              <a:t>زياد</a:t>
            </a:r>
            <a:r>
              <a:rPr lang="fa-IR" sz="3000" dirty="0">
                <a:cs typeface="B Nazanin" pitchFamily="2" charset="-78"/>
              </a:rPr>
              <a:t> مقاله </a:t>
            </a:r>
            <a:r>
              <a:rPr lang="fa-IR" sz="3000" dirty="0" err="1">
                <a:cs typeface="B Nazanin" pitchFamily="2" charset="-78"/>
              </a:rPr>
              <a:t>يا</a:t>
            </a:r>
            <a:r>
              <a:rPr lang="fa-IR" sz="3000" dirty="0">
                <a:cs typeface="B Nazanin" pitchFamily="2" charset="-78"/>
              </a:rPr>
              <a:t> خلاصه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ارسال شده برای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و عدم امکان ارائه همه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تأييد</a:t>
            </a:r>
            <a:r>
              <a:rPr lang="fa-IR" sz="3000" dirty="0">
                <a:cs typeface="B Nazanin" pitchFamily="2" charset="-78"/>
              </a:rPr>
              <a:t> شده از سوی هیئت داوران به صورت شفاهی، از </a:t>
            </a:r>
            <a:r>
              <a:rPr lang="fa-IR" sz="3000" dirty="0" err="1">
                <a:cs typeface="B Nazanin" pitchFamily="2" charset="-78"/>
              </a:rPr>
              <a:t>نويسندگان</a:t>
            </a:r>
            <a:r>
              <a:rPr lang="fa-IR" sz="3000" dirty="0">
                <a:cs typeface="B Nazanin" pitchFamily="2" charset="-78"/>
              </a:rPr>
              <a:t> مقاله خواسته </a:t>
            </a:r>
            <a:r>
              <a:rPr lang="fa-IR" sz="3000" dirty="0" err="1">
                <a:cs typeface="B Nazanin" pitchFamily="2" charset="-78"/>
              </a:rPr>
              <a:t>می‌شود</a:t>
            </a:r>
            <a:r>
              <a:rPr lang="fa-IR" sz="3000" dirty="0">
                <a:cs typeface="B Nazanin" pitchFamily="2" charset="-78"/>
              </a:rPr>
              <a:t> مقاله خود را در قالب پوستر طبق برنامه </a:t>
            </a:r>
            <a:r>
              <a:rPr lang="fa-IR" sz="3000" dirty="0" err="1">
                <a:cs typeface="B Nazanin" pitchFamily="2" charset="-78"/>
              </a:rPr>
              <a:t>زماني</a:t>
            </a:r>
            <a:r>
              <a:rPr lang="fa-IR" sz="3000" dirty="0">
                <a:cs typeface="B Nazanin" pitchFamily="2" charset="-78"/>
              </a:rPr>
              <a:t> مشخصی در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ارائه دهند. </a:t>
            </a:r>
            <a:r>
              <a:rPr lang="fa-IR" sz="3000" dirty="0" err="1">
                <a:cs typeface="B Nazanin" pitchFamily="2" charset="-78"/>
              </a:rPr>
              <a:t>بنابراين</a:t>
            </a:r>
            <a:r>
              <a:rPr lang="fa-IR" sz="3000" dirty="0">
                <a:cs typeface="B Nazanin" pitchFamily="2" charset="-78"/>
              </a:rPr>
              <a:t>  لازم است پوستر به نحوی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گردد که </a:t>
            </a:r>
            <a:r>
              <a:rPr lang="fa-IR" sz="3000" dirty="0" err="1">
                <a:cs typeface="B Nazanin" pitchFamily="2" charset="-78"/>
              </a:rPr>
              <a:t>شرکت‌کنندگان</a:t>
            </a:r>
            <a:r>
              <a:rPr lang="fa-IR" sz="3000" dirty="0">
                <a:cs typeface="B Nazanin" pitchFamily="2" charset="-78"/>
              </a:rPr>
              <a:t> در </a:t>
            </a:r>
            <a:r>
              <a:rPr lang="fa-IR" sz="3000" dirty="0" err="1">
                <a:cs typeface="B Nazanin" pitchFamily="2" charset="-78"/>
              </a:rPr>
              <a:t>محيطي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صميمی</a:t>
            </a:r>
            <a:r>
              <a:rPr lang="fa-IR" sz="3000" dirty="0">
                <a:cs typeface="B Nazanin" pitchFamily="2" charset="-78"/>
              </a:rPr>
              <a:t> و در </a:t>
            </a:r>
            <a:r>
              <a:rPr lang="fa-IR" sz="3000" dirty="0" err="1">
                <a:cs typeface="B Nazanin" pitchFamily="2" charset="-78"/>
              </a:rPr>
              <a:t>زماني</a:t>
            </a:r>
            <a:r>
              <a:rPr lang="fa-IR" sz="3000" dirty="0">
                <a:cs typeface="B Nazanin" pitchFamily="2" charset="-78"/>
              </a:rPr>
              <a:t> کوتاه، از مطالب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ارائه شده مطلع شده و سپس موضوعات مورد علاقه خود را </a:t>
            </a:r>
            <a:r>
              <a:rPr lang="fa-IR" sz="3000" dirty="0" err="1">
                <a:cs typeface="B Nazanin" pitchFamily="2" charset="-78"/>
              </a:rPr>
              <a:t>يافته</a:t>
            </a:r>
            <a:r>
              <a:rPr lang="fa-IR" sz="3000" dirty="0">
                <a:cs typeface="B Nazanin" pitchFamily="2" charset="-78"/>
              </a:rPr>
              <a:t> و با دقت </a:t>
            </a:r>
            <a:r>
              <a:rPr lang="fa-IR" sz="3000" dirty="0" err="1">
                <a:cs typeface="B Nazanin" pitchFamily="2" charset="-78"/>
              </a:rPr>
              <a:t>بيشتری</a:t>
            </a:r>
            <a:r>
              <a:rPr lang="fa-IR" sz="3000" dirty="0">
                <a:cs typeface="B Nazanin" pitchFamily="2" charset="-78"/>
              </a:rPr>
              <a:t> مورد بررسی قرار دهند. در ضمن در صورت لزوم، </a:t>
            </a:r>
            <a:r>
              <a:rPr lang="fa-IR" sz="3000" dirty="0" err="1">
                <a:cs typeface="B Nazanin" pitchFamily="2" charset="-78"/>
              </a:rPr>
              <a:t>شرکت‌کنندگان</a:t>
            </a:r>
            <a:r>
              <a:rPr lang="fa-IR" sz="3000" dirty="0">
                <a:cs typeface="B Nazanin" pitchFamily="2" charset="-78"/>
              </a:rPr>
              <a:t> محترم با ارائه دهنده پوستر، که در کنار پوستر مستقر شده است، به بحث و گفتگو پرداخته و </a:t>
            </a:r>
            <a:r>
              <a:rPr lang="fa-IR" sz="3000" dirty="0" err="1">
                <a:cs typeface="B Nazanin" pitchFamily="2" charset="-78"/>
              </a:rPr>
              <a:t>جزئيات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بيشتری</a:t>
            </a:r>
            <a:r>
              <a:rPr lang="fa-IR" sz="3000" dirty="0">
                <a:cs typeface="B Nazanin" pitchFamily="2" charset="-78"/>
              </a:rPr>
              <a:t> را </a:t>
            </a:r>
            <a:r>
              <a:rPr lang="fa-IR" sz="3000" dirty="0" err="1">
                <a:cs typeface="B Nazanin" pitchFamily="2" charset="-78"/>
              </a:rPr>
              <a:t>جويا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می‌شوند</a:t>
            </a:r>
            <a:r>
              <a:rPr lang="fa-IR" sz="3000" dirty="0">
                <a:cs typeface="B Nazanin" pitchFamily="2" charset="-78"/>
              </a:rPr>
              <a:t>. </a:t>
            </a:r>
            <a:r>
              <a:rPr lang="fa-IR" sz="3000" dirty="0" err="1">
                <a:cs typeface="B Nazanin" pitchFamily="2" charset="-78"/>
              </a:rPr>
              <a:t>بديهي</a:t>
            </a:r>
            <a:r>
              <a:rPr lang="fa-IR" sz="3000" dirty="0">
                <a:cs typeface="B Nazanin" pitchFamily="2" charset="-78"/>
              </a:rPr>
              <a:t> است </a:t>
            </a:r>
            <a:r>
              <a:rPr lang="fa-IR" sz="3000" dirty="0" err="1">
                <a:cs typeface="B Nazanin" pitchFamily="2" charset="-78"/>
              </a:rPr>
              <a:t>كه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دريافت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اين</a:t>
            </a:r>
            <a:r>
              <a:rPr lang="fa-IR" sz="3000" dirty="0">
                <a:cs typeface="B Nazanin" pitchFamily="2" charset="-78"/>
              </a:rPr>
              <a:t> مقدار اطلاعات در زمان کم با ارائه شفاهی امکان </a:t>
            </a:r>
            <a:r>
              <a:rPr lang="fa-IR" sz="3000" dirty="0" err="1">
                <a:cs typeface="B Nazanin" pitchFamily="2" charset="-78"/>
              </a:rPr>
              <a:t>پذير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نيست</a:t>
            </a:r>
            <a:r>
              <a:rPr lang="fa-IR" sz="3000" dirty="0">
                <a:cs typeface="B Nazanin" pitchFamily="2" charset="-78"/>
              </a:rPr>
              <a:t>. </a:t>
            </a:r>
            <a:r>
              <a:rPr lang="fa-IR" sz="3000" dirty="0" err="1">
                <a:cs typeface="B Nazanin" pitchFamily="2" charset="-78"/>
              </a:rPr>
              <a:t>بنابراين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صميمانه</a:t>
            </a:r>
            <a:r>
              <a:rPr lang="fa-IR" sz="3000" dirty="0">
                <a:cs typeface="B Nazanin" pitchFamily="2" charset="-78"/>
              </a:rPr>
              <a:t> از شما دعوت </a:t>
            </a:r>
            <a:r>
              <a:rPr lang="fa-IR" sz="3000" dirty="0" err="1">
                <a:cs typeface="B Nazanin" pitchFamily="2" charset="-78"/>
              </a:rPr>
              <a:t>می‌شود</a:t>
            </a:r>
            <a:r>
              <a:rPr lang="fa-IR" sz="3000" dirty="0">
                <a:cs typeface="B Nazanin" pitchFamily="2" charset="-78"/>
              </a:rPr>
              <a:t> با </a:t>
            </a:r>
            <a:r>
              <a:rPr lang="fa-IR" sz="3000" dirty="0" err="1">
                <a:cs typeface="B Nazanin" pitchFamily="2" charset="-78"/>
              </a:rPr>
              <a:t>رعايت</a:t>
            </a:r>
            <a:r>
              <a:rPr lang="fa-IR" sz="3000" dirty="0">
                <a:cs typeface="B Nazanin" pitchFamily="2" charset="-78"/>
              </a:rPr>
              <a:t> دستورالعمل </a:t>
            </a:r>
            <a:r>
              <a:rPr lang="fa-IR" sz="3000" dirty="0" err="1">
                <a:cs typeface="B Nazanin" pitchFamily="2" charset="-78"/>
              </a:rPr>
              <a:t>زير</a:t>
            </a:r>
            <a:r>
              <a:rPr lang="fa-IR" sz="3000" dirty="0">
                <a:cs typeface="B Nazanin" pitchFamily="2" charset="-78"/>
              </a:rPr>
              <a:t>، به طور فعال در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شركت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فرماييد</a:t>
            </a:r>
            <a:r>
              <a:rPr lang="fa-IR" sz="3000" dirty="0">
                <a:cs typeface="B Nazanin" pitchFamily="2" charset="-78"/>
              </a:rPr>
              <a:t>.</a:t>
            </a:r>
          </a:p>
          <a:p>
            <a:pPr algn="just"/>
            <a:endParaRPr lang="fa-IR" sz="3000" b="1" dirty="0">
              <a:cs typeface="B Nazanin" pitchFamily="2" charset="-78"/>
            </a:endParaRPr>
          </a:p>
          <a:p>
            <a:pPr algn="just"/>
            <a:r>
              <a:rPr lang="fa-IR" sz="3000" dirty="0">
                <a:cs typeface="B Nazanin" pitchFamily="2" charset="-78"/>
              </a:rPr>
              <a:t>لطفاً در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پوستر به نکات </a:t>
            </a:r>
            <a:r>
              <a:rPr lang="fa-IR" sz="3000" dirty="0" err="1">
                <a:cs typeface="B Nazanin" pitchFamily="2" charset="-78"/>
              </a:rPr>
              <a:t>زير</a:t>
            </a:r>
            <a:r>
              <a:rPr lang="fa-IR" sz="3000" dirty="0">
                <a:cs typeface="B Nazanin" pitchFamily="2" charset="-78"/>
              </a:rPr>
              <a:t> توجه فرمایید: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پوستر مقاله </a:t>
            </a:r>
            <a:r>
              <a:rPr lang="fa-IR" sz="3000" dirty="0" err="1">
                <a:cs typeface="B Nazanin" pitchFamily="2" charset="-78"/>
              </a:rPr>
              <a:t>بايد</a:t>
            </a:r>
            <a:r>
              <a:rPr lang="fa-IR" sz="3000" dirty="0">
                <a:cs typeface="B Nazanin" pitchFamily="2" charset="-78"/>
              </a:rPr>
              <a:t> در ابعاد 70 × 90 </a:t>
            </a:r>
            <a:r>
              <a:rPr lang="fa-IR" sz="3000" dirty="0" err="1">
                <a:cs typeface="B Nazanin" pitchFamily="2" charset="-78"/>
              </a:rPr>
              <a:t>سانتيمتر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شود.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در قسمت بالای پوستر عنوان و آرم همایش، (همانند نمونه) گنجانده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عنوان مقاله و اسامی </a:t>
            </a:r>
            <a:r>
              <a:rPr lang="fa-IR" sz="3000" dirty="0" err="1">
                <a:cs typeface="B Nazanin" pitchFamily="2" charset="-78"/>
              </a:rPr>
              <a:t>نويسندگان</a:t>
            </a:r>
            <a:r>
              <a:rPr lang="fa-IR" sz="3000" dirty="0">
                <a:cs typeface="B Nazanin" pitchFamily="2" charset="-78"/>
              </a:rPr>
              <a:t> و ایمیل آنها از نظر </a:t>
            </a:r>
            <a:r>
              <a:rPr lang="fa-IR" sz="3000" dirty="0" err="1">
                <a:cs typeface="B Nazanin" pitchFamily="2" charset="-78"/>
              </a:rPr>
              <a:t>چيدمان</a:t>
            </a:r>
            <a:r>
              <a:rPr lang="fa-IR" sz="3000" dirty="0">
                <a:cs typeface="B Nazanin" pitchFamily="2" charset="-78"/>
              </a:rPr>
              <a:t> و نوع و اندازه قلم مطابق با نمونه ارائه شده انتخاب شود. 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متون فارسی در دو / سه ستون و با قلم </a:t>
            </a:r>
            <a:r>
              <a:rPr lang="en-US" sz="3000" dirty="0">
                <a:latin typeface="Times New Roman" pitchFamily="18" charset="0"/>
                <a:cs typeface="B Nazanin" panose="00000400000000000000" pitchFamily="2" charset="-78"/>
              </a:rPr>
              <a:t>B </a:t>
            </a:r>
            <a:r>
              <a:rPr lang="en-US" sz="3000" dirty="0" err="1">
                <a:latin typeface="Times New Roman" pitchFamily="18" charset="0"/>
                <a:cs typeface="B Nazanin" panose="00000400000000000000" pitchFamily="2" charset="-78"/>
              </a:rPr>
              <a:t>Nazanin</a:t>
            </a:r>
            <a:r>
              <a:rPr lang="fa-IR" sz="3000" dirty="0">
                <a:latin typeface="Times New Roman" pitchFamily="18" charset="0"/>
                <a:cs typeface="B Nazanin" panose="00000400000000000000" pitchFamily="2" charset="-78"/>
              </a:rPr>
              <a:t> </a:t>
            </a:r>
            <a:r>
              <a:rPr lang="fa-IR" sz="3000" dirty="0">
                <a:cs typeface="B Nazanin" pitchFamily="2" charset="-78"/>
              </a:rPr>
              <a:t>و  متون و اصطلاحات </a:t>
            </a:r>
            <a:r>
              <a:rPr lang="fa-IR" sz="3000" dirty="0" err="1">
                <a:cs typeface="B Nazanin" pitchFamily="2" charset="-78"/>
              </a:rPr>
              <a:t>انگليسی</a:t>
            </a:r>
            <a:r>
              <a:rPr lang="fa-IR" sz="3000" dirty="0">
                <a:cs typeface="B Nazanin" pitchFamily="2" charset="-78"/>
              </a:rPr>
              <a:t> با قلم </a:t>
            </a:r>
            <a:r>
              <a:rPr lang="en-US" sz="3000" dirty="0">
                <a:latin typeface="Times New Roman" pitchFamily="18" charset="0"/>
                <a:cs typeface="B Nazanin" panose="00000400000000000000" pitchFamily="2" charset="-78"/>
              </a:rPr>
              <a:t>Times New Roman </a:t>
            </a:r>
            <a:r>
              <a:rPr lang="fa-IR" sz="3000" dirty="0">
                <a:cs typeface="B Nazanin" pitchFamily="2" charset="-78"/>
              </a:rPr>
              <a:t>درج گردد.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هر چند در نحوه ارائه محتوی پوستر محدودیتی وجود ندارد، اما انتظار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می‌رود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 در آن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مولفه‌های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 اصلی مقاله شامل «مقدمه و بیان مساله، مبانی نظری، روش پژوهش،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یافته‌ها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،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نتیجه‌گیری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، کلمات کلیدی، و منابع» گنجانده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رعایت اصول اخلاق پژوهش در تنظیم محتوای پوستر ضروری است.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رنگ </a:t>
            </a:r>
            <a:r>
              <a:rPr lang="fa-IR" sz="3000" dirty="0" err="1">
                <a:cs typeface="B Nazanin" pitchFamily="2" charset="-78"/>
              </a:rPr>
              <a:t>زمينه</a:t>
            </a:r>
            <a:r>
              <a:rPr lang="fa-IR" sz="3000" dirty="0">
                <a:cs typeface="B Nazanin" pitchFamily="2" charset="-78"/>
              </a:rPr>
              <a:t> پوستر به دلخواه نویسندگان قابل تغییر است.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 err="1">
                <a:cs typeface="B Nazanin" pitchFamily="2" charset="-78"/>
              </a:rPr>
              <a:t>توصيه</a:t>
            </a:r>
            <a:r>
              <a:rPr lang="fa-IR" sz="3000" dirty="0">
                <a:cs typeface="B Nazanin" pitchFamily="2" charset="-78"/>
              </a:rPr>
              <a:t> می شود اندازه قلم های استفاده شده در </a:t>
            </a:r>
            <a:r>
              <a:rPr lang="fa-IR" sz="3000" dirty="0" err="1">
                <a:cs typeface="B Nazanin" pitchFamily="2" charset="-78"/>
              </a:rPr>
              <a:t>تنظيم</a:t>
            </a:r>
            <a:r>
              <a:rPr lang="fa-IR" sz="3000" dirty="0">
                <a:cs typeface="B Nazanin" pitchFamily="2" charset="-78"/>
              </a:rPr>
              <a:t> پوستر، به گونه ای انتخاب شود که تمام مطالب از فاصله </a:t>
            </a:r>
            <a:r>
              <a:rPr lang="fa-IR" sz="3000" dirty="0" err="1">
                <a:cs typeface="B Nazanin" pitchFamily="2" charset="-78"/>
              </a:rPr>
              <a:t>يک</a:t>
            </a:r>
            <a:r>
              <a:rPr lang="fa-IR" sz="3000" dirty="0">
                <a:cs typeface="B Nazanin" pitchFamily="2" charset="-78"/>
              </a:rPr>
              <a:t> متری قابل خواندن باشد (</a:t>
            </a:r>
            <a:r>
              <a:rPr lang="fa-IR" sz="3000" dirty="0" err="1">
                <a:cs typeface="B Nazanin" pitchFamily="2" charset="-78"/>
              </a:rPr>
              <a:t>فونت</a:t>
            </a:r>
            <a:r>
              <a:rPr lang="fa-IR" sz="3000" dirty="0">
                <a:cs typeface="B Nazanin" pitchFamily="2" charset="-78"/>
              </a:rPr>
              <a:t> 28-32).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نحوه </a:t>
            </a:r>
            <a:r>
              <a:rPr lang="fa-IR" sz="3000" dirty="0" err="1">
                <a:cs typeface="B Nazanin" pitchFamily="2" charset="-78"/>
              </a:rPr>
              <a:t>چينش</a:t>
            </a:r>
            <a:r>
              <a:rPr lang="fa-IR" sz="3000" dirty="0">
                <a:cs typeface="B Nazanin" pitchFamily="2" charset="-78"/>
              </a:rPr>
              <a:t> مطالب به شکلی باشد که خواننده به راحتی </a:t>
            </a:r>
            <a:r>
              <a:rPr lang="fa-IR" sz="3000" dirty="0" err="1">
                <a:cs typeface="B Nazanin" pitchFamily="2" charset="-78"/>
              </a:rPr>
              <a:t>ترتيب</a:t>
            </a:r>
            <a:r>
              <a:rPr lang="fa-IR" sz="3000" dirty="0">
                <a:cs typeface="B Nazanin" pitchFamily="2" charset="-78"/>
              </a:rPr>
              <a:t> مطالب را </a:t>
            </a:r>
            <a:r>
              <a:rPr lang="fa-IR" sz="3000" dirty="0" err="1">
                <a:cs typeface="B Nazanin" pitchFamily="2" charset="-78"/>
              </a:rPr>
              <a:t>تشخيص</a:t>
            </a:r>
            <a:r>
              <a:rPr lang="fa-IR" sz="3000" dirty="0">
                <a:cs typeface="B Nazanin" pitchFamily="2" charset="-78"/>
              </a:rPr>
              <a:t> دهد.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در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پوستر اصل اختصار رعایت گردد و از </a:t>
            </a:r>
            <a:r>
              <a:rPr lang="fa-IR" sz="3000" dirty="0" err="1">
                <a:cs typeface="B Nazanin" pitchFamily="2" charset="-78"/>
              </a:rPr>
              <a:t>گنجانیدن</a:t>
            </a:r>
            <a:r>
              <a:rPr lang="fa-IR" sz="3000" dirty="0">
                <a:cs typeface="B Nazanin" pitchFamily="2" charset="-78"/>
              </a:rPr>
              <a:t> حجم زیاد مطالب خودداری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 err="1">
                <a:cs typeface="B Nazanin" pitchFamily="2" charset="-78"/>
              </a:rPr>
              <a:t>سعي</a:t>
            </a:r>
            <a:r>
              <a:rPr lang="fa-IR" sz="3000" dirty="0">
                <a:cs typeface="B Nazanin" pitchFamily="2" charset="-78"/>
              </a:rPr>
              <a:t> گردد با </a:t>
            </a:r>
            <a:r>
              <a:rPr lang="fa-IR" sz="3000" dirty="0" err="1">
                <a:cs typeface="B Nazanin" pitchFamily="2" charset="-78"/>
              </a:rPr>
              <a:t>بهره‌گیری</a:t>
            </a:r>
            <a:r>
              <a:rPr lang="fa-IR" sz="3000" dirty="0">
                <a:cs typeface="B Nazanin" pitchFamily="2" charset="-78"/>
              </a:rPr>
              <a:t> از جداول، </a:t>
            </a:r>
            <a:r>
              <a:rPr lang="fa-IR" sz="3000" dirty="0" err="1">
                <a:cs typeface="B Nazanin" pitchFamily="2" charset="-78"/>
              </a:rPr>
              <a:t>تصوير</a:t>
            </a:r>
            <a:r>
              <a:rPr lang="fa-IR" sz="3000" dirty="0">
                <a:cs typeface="B Nazanin" pitchFamily="2" charset="-78"/>
              </a:rPr>
              <a:t>، نمودارها و همچنین روش های </a:t>
            </a:r>
            <a:r>
              <a:rPr lang="fa-IR" sz="3000" dirty="0" err="1">
                <a:cs typeface="B Nazanin" pitchFamily="2" charset="-78"/>
              </a:rPr>
              <a:t>ابداعي</a:t>
            </a:r>
            <a:r>
              <a:rPr lang="fa-IR" sz="3000" dirty="0">
                <a:cs typeface="B Nazanin" pitchFamily="2" charset="-78"/>
              </a:rPr>
              <a:t> مطالب به صورت جذاب و در مدت کوتاهی به خواننده منتقل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پوستر </a:t>
            </a:r>
            <a:r>
              <a:rPr lang="fa-IR" sz="3000" dirty="0" err="1">
                <a:cs typeface="B Nazanin" pitchFamily="2" charset="-78"/>
              </a:rPr>
              <a:t>تکميل</a:t>
            </a:r>
            <a:r>
              <a:rPr lang="fa-IR" sz="3000" dirty="0">
                <a:cs typeface="B Nazanin" pitchFamily="2" charset="-78"/>
              </a:rPr>
              <a:t> شده </a:t>
            </a:r>
            <a:r>
              <a:rPr lang="fa-IR" sz="3000" dirty="0" err="1">
                <a:cs typeface="B Nazanin" pitchFamily="2" charset="-78"/>
              </a:rPr>
              <a:t>می‌بايست</a:t>
            </a:r>
            <a:r>
              <a:rPr lang="fa-IR" sz="3000" dirty="0">
                <a:cs typeface="B Nazanin" pitchFamily="2" charset="-78"/>
              </a:rPr>
              <a:t> طبق برنامه زمان بندی در محل </a:t>
            </a:r>
            <a:r>
              <a:rPr lang="fa-IR" sz="3000" dirty="0" err="1">
                <a:cs typeface="B Nazanin" pitchFamily="2" charset="-78"/>
              </a:rPr>
              <a:t>تعيين</a:t>
            </a:r>
            <a:r>
              <a:rPr lang="fa-IR" sz="3000" dirty="0">
                <a:cs typeface="B Nazanin" pitchFamily="2" charset="-78"/>
              </a:rPr>
              <a:t> شده نصب گردد.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ضروری است ارائه دهنده پوستر بر طبق برنامه اعلام شده از سوی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در کنار پوستر خود مستقر شود و به سؤالات </a:t>
            </a:r>
            <a:r>
              <a:rPr lang="fa-IR" sz="3000" dirty="0" err="1">
                <a:cs typeface="B Nazanin" pitchFamily="2" charset="-78"/>
              </a:rPr>
              <a:t>بازديدکنندگان</a:t>
            </a:r>
            <a:r>
              <a:rPr lang="fa-IR" sz="3000" dirty="0">
                <a:cs typeface="B Nazanin" pitchFamily="2" charset="-78"/>
              </a:rPr>
              <a:t> پاسخ دهد.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توجه:‌ برای پژوهشگران گرامی که مقاله </a:t>
            </a:r>
            <a:r>
              <a:rPr lang="fa-IR" sz="3000" dirty="0" err="1">
                <a:cs typeface="B Nazanin" pitchFamily="2" charset="-78"/>
              </a:rPr>
              <a:t>آن‌ها</a:t>
            </a:r>
            <a:r>
              <a:rPr lang="fa-IR" sz="3000" dirty="0">
                <a:cs typeface="B Nazanin" pitchFamily="2" charset="-78"/>
              </a:rPr>
              <a:t> جهت ارائه پوستر پذیرفته شده، اما در زمان مقرر در محل ارائه پوسترها حضور نداشته باشد، گواهی ارائه پوستر صادر نخواهد شد. </a:t>
            </a:r>
          </a:p>
          <a:p>
            <a:pPr algn="just"/>
            <a:r>
              <a:rPr lang="fa-IR" sz="3000" dirty="0">
                <a:cs typeface="B Nazanin" pitchFamily="2" charset="-78"/>
              </a:rPr>
              <a:t>پژوهشگران ارجمند باید پوستر خود بر طبق ضوابط تعیین شده تنظیم نموده و تا پیش از برگزاری همایش، به دبیرخانه همایش برساند.</a:t>
            </a:r>
          </a:p>
          <a:p>
            <a:pPr algn="just"/>
            <a:endParaRPr lang="fa-IR" sz="3000" dirty="0">
              <a:cs typeface="B Nazanin" pitchFamily="2" charset="-78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0DC69D6-AFDE-811A-BA44-4BF80EF44314}"/>
              </a:ext>
            </a:extLst>
          </p:cNvPr>
          <p:cNvGrpSpPr/>
          <p:nvPr/>
        </p:nvGrpSpPr>
        <p:grpSpPr>
          <a:xfrm>
            <a:off x="1212053" y="1143377"/>
            <a:ext cx="4895892" cy="1921569"/>
            <a:chOff x="1212053" y="1143377"/>
            <a:chExt cx="4895892" cy="192156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5A8520C-D7F2-FE54-148E-0233783D4B10}"/>
                </a:ext>
              </a:extLst>
            </p:cNvPr>
            <p:cNvSpPr txBox="1"/>
            <p:nvPr/>
          </p:nvSpPr>
          <p:spPr>
            <a:xfrm>
              <a:off x="1212053" y="1143377"/>
              <a:ext cx="489589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a-IR" sz="4400" dirty="0">
                  <a:solidFill>
                    <a:schemeClr val="tx2">
                      <a:lumMod val="75000"/>
                    </a:schemeClr>
                  </a:solidFill>
                  <a:latin typeface="IREntezar" panose="02000503000000020002" pitchFamily="2" charset="-78"/>
                  <a:cs typeface="IREntezar" panose="02000503000000020002" pitchFamily="2" charset="-78"/>
                </a:rPr>
                <a:t>فلسفه تربیت در دوره کودکی</a:t>
              </a:r>
              <a:endParaRPr lang="en-US" sz="4400" dirty="0">
                <a:solidFill>
                  <a:schemeClr val="tx2">
                    <a:lumMod val="75000"/>
                  </a:schemeClr>
                </a:solidFill>
                <a:latin typeface="IREntezar" panose="02000503000000020002" pitchFamily="2" charset="-78"/>
                <a:cs typeface="IREntezar" panose="02000503000000020002" pitchFamily="2" charset="-78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3A8D156-8CFC-F143-F8CB-57BE5888FDC6}"/>
                </a:ext>
              </a:extLst>
            </p:cNvPr>
            <p:cNvSpPr/>
            <p:nvPr/>
          </p:nvSpPr>
          <p:spPr>
            <a:xfrm>
              <a:off x="4968777" y="1912818"/>
              <a:ext cx="995152" cy="115212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6600" b="1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۱۳</a:t>
              </a:r>
              <a:endParaRPr lang="en-US" sz="6600" b="1" dirty="0">
                <a:solidFill>
                  <a:schemeClr val="tx2">
                    <a:lumMod val="75000"/>
                  </a:schemeClr>
                </a:solidFill>
                <a:latin typeface="Arabic Typesetting" panose="03020402040406030203" pitchFamily="66" charset="-78"/>
                <a:cs typeface="B Nazanin" panose="00000400000000000000" pitchFamily="2" charset="-78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C86EEDC-7342-9208-03FE-5E4258AD978E}"/>
                </a:ext>
              </a:extLst>
            </p:cNvPr>
            <p:cNvSpPr/>
            <p:nvPr/>
          </p:nvSpPr>
          <p:spPr>
            <a:xfrm>
              <a:off x="1355417" y="1912818"/>
              <a:ext cx="3469344" cy="115212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a-IR" sz="2000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همایش انجمن فلسفه تعلیم و تربیت ایران</a:t>
              </a:r>
            </a:p>
            <a:p>
              <a:r>
                <a:rPr lang="fa-IR" sz="2000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دانشگاه فردوسی مشهد – آذر ۱۴۰۴</a:t>
              </a:r>
              <a:endParaRPr lang="en-US" sz="2000" dirty="0">
                <a:solidFill>
                  <a:schemeClr val="tx2">
                    <a:lumMod val="75000"/>
                  </a:schemeClr>
                </a:solidFill>
                <a:latin typeface="Arabic Typesetting" panose="03020402040406030203" pitchFamily="66" charset="-78"/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1139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577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Wingdings</vt:lpstr>
      <vt:lpstr>Times New Roman</vt:lpstr>
      <vt:lpstr>Calibri</vt:lpstr>
      <vt:lpstr>IREntezar</vt:lpstr>
      <vt:lpstr>B Zar</vt:lpstr>
      <vt:lpstr>Arial</vt:lpstr>
      <vt:lpstr>Arabic Typesetting</vt:lpstr>
      <vt:lpstr>B Nazanin</vt:lpstr>
      <vt:lpstr>Office Theme</vt:lpstr>
      <vt:lpstr>عنوان مقاله (فونت: B Nazanin 44 ضخیم)  نام و نام خانوادگی نویسنده اول؛ سمت؛ ایمیل (فونت: B Nazanin 32 / Times New Roman نازک) نام و نام خانوادگی نویسنده دوم؛ سمت؛ ایمیل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hemati far</dc:creator>
  <cp:lastModifiedBy>Hematifar</cp:lastModifiedBy>
  <cp:revision>34</cp:revision>
  <cp:lastPrinted>2012-06-25T17:56:33Z</cp:lastPrinted>
  <dcterms:created xsi:type="dcterms:W3CDTF">2012-06-25T15:06:13Z</dcterms:created>
  <dcterms:modified xsi:type="dcterms:W3CDTF">2025-12-12T08:32:37Z</dcterms:modified>
</cp:coreProperties>
</file>